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66" r:id="rId3"/>
    <p:sldId id="262" r:id="rId4"/>
    <p:sldId id="257" r:id="rId5"/>
    <p:sldId id="258" r:id="rId6"/>
    <p:sldId id="261" r:id="rId7"/>
    <p:sldId id="259" r:id="rId8"/>
    <p:sldId id="260" r:id="rId9"/>
    <p:sldId id="265" r:id="rId10"/>
    <p:sldId id="284" r:id="rId11"/>
    <p:sldId id="285" r:id="rId12"/>
    <p:sldId id="286" r:id="rId13"/>
    <p:sldId id="287" r:id="rId14"/>
    <p:sldId id="306" r:id="rId15"/>
    <p:sldId id="28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3" r:id="rId39"/>
    <p:sldId id="300" r:id="rId40"/>
    <p:sldId id="301" r:id="rId41"/>
    <p:sldId id="302" r:id="rId42"/>
    <p:sldId id="307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81329" autoAdjust="0"/>
  </p:normalViewPr>
  <p:slideViewPr>
    <p:cSldViewPr snapToGrid="0">
      <p:cViewPr varScale="1">
        <p:scale>
          <a:sx n="74" d="100"/>
          <a:sy n="74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0B23D-276D-4CFD-9C30-6AE19CB85895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64FE3-8039-4B9A-B011-4E7209E1F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3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05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0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3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1635B-4612-4F3A-A671-37685821B9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70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1635B-4612-4F3A-A671-37685821B9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19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1635B-4612-4F3A-A671-37685821B9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00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0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3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5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9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0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64FE3-8039-4B9A-B011-4E7209E1F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6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CD8F-8D87-49BC-B7D2-76CBB1928B22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EC4D-4763-4304-ADB4-78F8CCBC3D88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5C04-9E51-414A-8B6D-AD29630F332B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4B84-387B-48E5-9599-53AB0CA79FF2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45DB-294A-4447-8C33-955D8BA7D0DD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4ED0-B898-4D08-ABBB-1EBE4D00A693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5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A9987-9079-4726-96D1-682F56A382A1}" type="datetime1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E995-2A84-429E-AE06-611EF1D19F50}" type="datetime1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2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F0EA-6A44-4056-8D96-D08F20987BDA}" type="datetime1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6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E7B5-105D-48D8-8A71-D3F9AD160644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4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08096-9949-4A47-814F-BE7E9866C4C4}" type="datetime1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2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9ECC8-C89A-4953-8DCC-EA36FC6D7E1A}" type="datetime1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FC192-5F26-467A-A598-665E9A660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0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pe.com/docs/api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artyguardservices20160912122440.azurewebsites.net/v1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partyguardservices20160912122440.azurewebsites.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c2dev.pplane.ca/city/ChIJdd4hrwug2EcRmSrV3Vo6ll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roma.com/?page_id=299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matr.com/project-managemen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3circlepartners.com/cross-team-collabora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524" y="438006"/>
            <a:ext cx="8586952" cy="93592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Primary Contact Workshop-4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0839" y="2168689"/>
            <a:ext cx="3322721" cy="339290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Team </a:t>
            </a:r>
            <a:r>
              <a:rPr lang="en-US" b="1" dirty="0" smtClean="0"/>
              <a:t>Members</a:t>
            </a:r>
            <a:endParaRPr lang="en-US" b="1" dirty="0"/>
          </a:p>
          <a:p>
            <a:pPr algn="l"/>
            <a:r>
              <a:rPr lang="en-US" dirty="0"/>
              <a:t>Niharika Nallappagari</a:t>
            </a:r>
          </a:p>
          <a:p>
            <a:pPr algn="l"/>
            <a:r>
              <a:rPr lang="en-US" dirty="0"/>
              <a:t>Spandana Chava</a:t>
            </a:r>
          </a:p>
          <a:p>
            <a:pPr algn="l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  <a:p>
            <a:pPr algn="l"/>
            <a:r>
              <a:rPr lang="en-US" dirty="0" err="1"/>
              <a:t>Prasunjit</a:t>
            </a:r>
            <a:r>
              <a:rPr lang="en-US" dirty="0"/>
              <a:t> </a:t>
            </a:r>
            <a:r>
              <a:rPr lang="en-US" dirty="0" err="1"/>
              <a:t>Nayak</a:t>
            </a:r>
            <a:endParaRPr lang="en-US" dirty="0"/>
          </a:p>
          <a:p>
            <a:pPr algn="l"/>
            <a:r>
              <a:rPr lang="en-US" dirty="0"/>
              <a:t>Krishna Kumar </a:t>
            </a:r>
            <a:r>
              <a:rPr lang="en-US" dirty="0" err="1"/>
              <a:t>Painuly</a:t>
            </a:r>
            <a:endParaRPr lang="en-US" dirty="0"/>
          </a:p>
          <a:p>
            <a:pPr algn="l"/>
            <a:r>
              <a:rPr lang="en-US" dirty="0" err="1"/>
              <a:t>Rakshith</a:t>
            </a:r>
            <a:r>
              <a:rPr lang="en-US" dirty="0"/>
              <a:t> </a:t>
            </a:r>
            <a:r>
              <a:rPr lang="en-US" dirty="0" err="1"/>
              <a:t>Anand</a:t>
            </a:r>
            <a:endParaRPr lang="en-US" dirty="0"/>
          </a:p>
          <a:p>
            <a:pPr algn="l"/>
            <a:r>
              <a:rPr lang="en-US" dirty="0" err="1"/>
              <a:t>Vamshinath</a:t>
            </a:r>
            <a:r>
              <a:rPr lang="en-US" dirty="0"/>
              <a:t> </a:t>
            </a:r>
            <a:r>
              <a:rPr lang="en-US" dirty="0" err="1"/>
              <a:t>Nallamothu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651000"/>
            <a:ext cx="730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+mn-lt"/>
              </a:rPr>
              <a:t>How to document 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defRPr/>
            </a:pPr>
            <a:r>
              <a:rPr lang="en-US" dirty="0"/>
              <a:t>The documentation work starts with SRS document which has details of what we are going to provide.</a:t>
            </a:r>
          </a:p>
          <a:p>
            <a:pPr marL="457200" indent="-457200">
              <a:defRPr/>
            </a:pPr>
            <a:r>
              <a:rPr lang="en-US" dirty="0"/>
              <a:t>A single version will be provided and later it will be updated if there are any changes.</a:t>
            </a:r>
          </a:p>
          <a:p>
            <a:pPr marL="457200" indent="-457200">
              <a:defRPr/>
            </a:pPr>
            <a:r>
              <a:rPr lang="en-US" dirty="0"/>
              <a:t>Different sections which describe the project will be documented accordingly</a:t>
            </a:r>
            <a:r>
              <a:rPr lang="en-US" dirty="0" smtClean="0"/>
              <a:t>.</a:t>
            </a:r>
          </a:p>
          <a:p>
            <a:pPr marL="457200" indent="-457200">
              <a:defRPr/>
            </a:pPr>
            <a:r>
              <a:rPr lang="en-US" dirty="0" smtClean="0"/>
              <a:t>The first part involves purpose and scope of the project.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+mn-lt"/>
              </a:rPr>
              <a:t>How to </a:t>
            </a:r>
            <a:r>
              <a:rPr lang="en-US" altLang="en-US" dirty="0" smtClean="0">
                <a:solidFill>
                  <a:srgbClr val="C00000"/>
                </a:solidFill>
                <a:latin typeface="+mn-lt"/>
              </a:rPr>
              <a:t>document (Contd..) 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Second part involves the product perspective, product functions, user characteristics, constraints , assumptions and dependencies.</a:t>
            </a:r>
          </a:p>
          <a:p>
            <a:r>
              <a:rPr lang="en-US" altLang="en-US" dirty="0"/>
              <a:t>One of the most important part to document is requirements.</a:t>
            </a:r>
          </a:p>
          <a:p>
            <a:r>
              <a:rPr lang="en-US" altLang="en-US" dirty="0"/>
              <a:t>First part of this involves external interface requirements which further involves UI screens , communication interfaces.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+mn-lt"/>
              </a:rPr>
              <a:t>How </a:t>
            </a:r>
            <a:r>
              <a:rPr lang="en-US" altLang="en-US" dirty="0" smtClean="0">
                <a:solidFill>
                  <a:srgbClr val="C00000"/>
                </a:solidFill>
                <a:latin typeface="+mn-lt"/>
              </a:rPr>
              <a:t>to document(Contd..)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Functional requirements are the ones which the user expects from software.</a:t>
            </a:r>
          </a:p>
          <a:p>
            <a:r>
              <a:rPr lang="en-US" altLang="en-US" dirty="0"/>
              <a:t>The next part involves inverse requirements and also design constraints. </a:t>
            </a:r>
          </a:p>
          <a:p>
            <a:r>
              <a:rPr lang="en-US" altLang="en-US" dirty="0"/>
              <a:t>Analysis models is the next part where diagrams like UML, data flow , state- transition are drawn.</a:t>
            </a:r>
          </a:p>
          <a:p>
            <a:r>
              <a:rPr lang="en-US" altLang="en-US" dirty="0"/>
              <a:t>The documentation would be further continued by hardware and software interfaces used.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+mn-lt"/>
              </a:rPr>
              <a:t>How to </a:t>
            </a:r>
            <a:r>
              <a:rPr lang="en-US" altLang="en-US" dirty="0" smtClean="0">
                <a:solidFill>
                  <a:srgbClr val="C00000"/>
                </a:solidFill>
                <a:latin typeface="+mn-lt"/>
              </a:rPr>
              <a:t>document(Contd..) 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Next part involves the non functional requirements for the project being developed. </a:t>
            </a:r>
          </a:p>
          <a:p>
            <a:r>
              <a:rPr lang="en-US" altLang="en-US" dirty="0"/>
              <a:t>In the development of the project, the changes suggested should also be documented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8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UML Diagram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 descr="BasicUserUseCaseDiagram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99867"/>
            <a:ext cx="8333127" cy="41759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0188"/>
          </a:xfrm>
        </p:spPr>
        <p:txBody>
          <a:bodyPr/>
          <a:lstStyle/>
          <a:p>
            <a:r>
              <a:rPr lang="en-US" altLang="en-US" dirty="0" smtClean="0">
                <a:solidFill>
                  <a:srgbClr val="C00000"/>
                </a:solidFill>
                <a:latin typeface="+mn-lt"/>
              </a:rPr>
              <a:t>Project API Requirement</a:t>
            </a:r>
            <a:endParaRPr lang="en-US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27" y="1725956"/>
            <a:ext cx="8879346" cy="43513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2554" y="6352143"/>
            <a:ext cx="1725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Spandana</a:t>
            </a:r>
            <a:r>
              <a:rPr lang="en-US" dirty="0"/>
              <a:t> </a:t>
            </a:r>
            <a:r>
              <a:rPr lang="en-US" dirty="0" err="1"/>
              <a:t>Chava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Developers will be critical throughout the first phase of app development</a:t>
            </a:r>
          </a:p>
          <a:p>
            <a:pPr marL="0" indent="0">
              <a:buNone/>
            </a:pPr>
            <a:r>
              <a:rPr lang="en-US" altLang="en-US" dirty="0"/>
              <a:t>            We generally work with the developer to define your concept,    storyboard, design the UI, prototype and then code your app</a:t>
            </a:r>
          </a:p>
          <a:p>
            <a:r>
              <a:rPr lang="en-US" altLang="en-US" dirty="0"/>
              <a:t>All apps are powered by event driven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52143"/>
            <a:ext cx="274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1697" y="362607"/>
            <a:ext cx="2404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400" dirty="0" smtClean="0">
                <a:solidFill>
                  <a:srgbClr val="C00000"/>
                </a:solidFill>
              </a:rPr>
              <a:t>UI Design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1697" y="362607"/>
            <a:ext cx="9897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400" dirty="0" smtClean="0">
                <a:solidFill>
                  <a:srgbClr val="C00000"/>
                </a:solidFill>
              </a:rPr>
              <a:t>App development starts with designing UI </a:t>
            </a:r>
            <a:endParaRPr lang="en-US" sz="44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Image for 8 Principles of iOS Development to Know Before Starting Your App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1534915"/>
            <a:ext cx="10704786" cy="45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52143"/>
            <a:ext cx="274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71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UI demo will tell how you app will work – the interactions between the UI, the database, and the user that make it function</a:t>
            </a:r>
          </a:p>
          <a:p>
            <a:r>
              <a:rPr lang="en-US" altLang="en-US" dirty="0"/>
              <a:t>The prototype created will serve as a mockup of the app for the developers to get started on software plan for both front and bank ends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583874"/>
            <a:ext cx="2356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(Contd..)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52143"/>
            <a:ext cx="274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1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79" y="1435100"/>
            <a:ext cx="2926322" cy="4895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75" y="1435100"/>
            <a:ext cx="2990825" cy="4895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825" y="486965"/>
            <a:ext cx="379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Example UI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352143"/>
            <a:ext cx="274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6" y="152788"/>
            <a:ext cx="10920088" cy="7081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Team </a:t>
            </a:r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members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5" y="1071152"/>
            <a:ext cx="2660650" cy="2043956"/>
          </a:xfrm>
        </p:spPr>
      </p:pic>
      <p:sp>
        <p:nvSpPr>
          <p:cNvPr id="5" name="TextBox 4"/>
          <p:cNvSpPr txBox="1"/>
          <p:nvPr/>
        </p:nvSpPr>
        <p:spPr>
          <a:xfrm>
            <a:off x="531448" y="3155034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39" y="1071152"/>
            <a:ext cx="2697331" cy="2043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79" y="4075670"/>
            <a:ext cx="2112135" cy="1922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87" y="1079213"/>
            <a:ext cx="2542817" cy="20468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1677" y="3155034"/>
            <a:ext cx="172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Spandana Chava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53" y="4070797"/>
            <a:ext cx="2129486" cy="18993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71976" y="3158759"/>
            <a:ext cx="240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897629" y="3155034"/>
            <a:ext cx="1630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Prasunjit</a:t>
            </a:r>
            <a:r>
              <a:rPr lang="en-US" dirty="0"/>
              <a:t> </a:t>
            </a:r>
            <a:r>
              <a:rPr lang="en-US" dirty="0" err="1"/>
              <a:t>Nayak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0933" y="6037301"/>
            <a:ext cx="2275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Krishna Kumar </a:t>
            </a:r>
            <a:r>
              <a:rPr lang="en-US" dirty="0" err="1"/>
              <a:t>Painuly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3" y="4068935"/>
            <a:ext cx="2904383" cy="19012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027618" y="6037301"/>
            <a:ext cx="244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Vamshinath</a:t>
            </a:r>
            <a:r>
              <a:rPr lang="en-US" dirty="0"/>
              <a:t> </a:t>
            </a:r>
            <a:r>
              <a:rPr lang="en-US" dirty="0" err="1"/>
              <a:t>Nallamothu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20448" y="6042312"/>
            <a:ext cx="16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Rakshith</a:t>
            </a:r>
            <a:r>
              <a:rPr lang="en-US" dirty="0"/>
              <a:t> </a:t>
            </a:r>
            <a:r>
              <a:rPr lang="en-US" dirty="0" err="1"/>
              <a:t>Anand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21" y="1068296"/>
            <a:ext cx="2341095" cy="204681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56574" y="6406633"/>
            <a:ext cx="4114800" cy="365125"/>
          </a:xfrm>
        </p:spPr>
        <p:txBody>
          <a:bodyPr/>
          <a:lstStyle/>
          <a:p>
            <a:r>
              <a:rPr lang="en-US" dirty="0" smtClean="0"/>
              <a:t>GDP - II Workshop - 04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4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16" y="1358900"/>
            <a:ext cx="2890085" cy="47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67" y="1358900"/>
            <a:ext cx="2820433" cy="4595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025" y="489875"/>
            <a:ext cx="379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Example UI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352143"/>
            <a:ext cx="274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Suprem</a:t>
            </a:r>
            <a:r>
              <a:rPr lang="en-US" dirty="0"/>
              <a:t> Raju </a:t>
            </a:r>
            <a:r>
              <a:rPr lang="en-US" dirty="0" err="1"/>
              <a:t>Manthena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6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REST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Example of an excellent API that can be used to  guide development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API 2 Template created by default by ASP.NET Web API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https://stripe.com/docs/api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4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RESTful Resources &amp;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Fundamentally two types of resources: </a:t>
            </a:r>
          </a:p>
          <a:p>
            <a:pPr marL="0" indent="0">
              <a:buNone/>
            </a:pPr>
            <a:r>
              <a:rPr lang="en-US" dirty="0"/>
              <a:t>1. Collection Resource 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GET </a:t>
            </a:r>
            <a:r>
              <a:rPr lang="en-US" sz="2800" dirty="0" err="1"/>
              <a:t>api</a:t>
            </a:r>
            <a:r>
              <a:rPr lang="en-US" sz="2800" dirty="0"/>
              <a:t>/Account/ = Retrieves a list of account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POST </a:t>
            </a:r>
            <a:r>
              <a:rPr lang="en-US" sz="2800" dirty="0" err="1"/>
              <a:t>api</a:t>
            </a:r>
            <a:r>
              <a:rPr lang="en-US" sz="2800" dirty="0"/>
              <a:t>/Account/ = Creates a new Account</a:t>
            </a:r>
          </a:p>
          <a:p>
            <a:pPr marL="0" indent="0">
              <a:buNone/>
            </a:pPr>
            <a:r>
              <a:rPr lang="en-US" dirty="0"/>
              <a:t>2. Instance Resource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GET </a:t>
            </a:r>
            <a:r>
              <a:rPr lang="en-US" sz="2800" dirty="0" err="1"/>
              <a:t>api</a:t>
            </a:r>
            <a:r>
              <a:rPr lang="en-US" sz="2800" dirty="0"/>
              <a:t>/values/5    = Retrieves a specific account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DELETE </a:t>
            </a:r>
            <a:r>
              <a:rPr lang="en-US" sz="2800" dirty="0" err="1"/>
              <a:t>api</a:t>
            </a:r>
            <a:r>
              <a:rPr lang="en-US" sz="2800" dirty="0"/>
              <a:t>/values/5  = Deletes values #5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277980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RESTful Resources and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how do you deal with relations?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en-US" sz="2800" dirty="0"/>
              <a:t>GET  </a:t>
            </a:r>
            <a:r>
              <a:rPr lang="en-US" sz="2800" dirty="0" err="1"/>
              <a:t>api</a:t>
            </a:r>
            <a:r>
              <a:rPr lang="en-US" sz="2800" dirty="0"/>
              <a:t>/</a:t>
            </a:r>
            <a:r>
              <a:rPr lang="en-US" sz="2800" dirty="0" err="1"/>
              <a:t>UniversityModels</a:t>
            </a:r>
            <a:r>
              <a:rPr lang="en-US" sz="2800" dirty="0"/>
              <a:t>/1/</a:t>
            </a:r>
            <a:r>
              <a:rPr lang="en-US" sz="2800" dirty="0" err="1"/>
              <a:t>FraternityModels</a:t>
            </a:r>
            <a:r>
              <a:rPr lang="en-US" sz="2800" dirty="0"/>
              <a:t> = Retrieves list of fraternities for university #1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en-US" sz="2800" dirty="0"/>
              <a:t>POST </a:t>
            </a:r>
            <a:r>
              <a:rPr lang="en-US" sz="2800" dirty="0" err="1"/>
              <a:t>api</a:t>
            </a:r>
            <a:r>
              <a:rPr lang="en-US" sz="2800" dirty="0"/>
              <a:t>/</a:t>
            </a:r>
            <a:r>
              <a:rPr lang="en-US" sz="2800" dirty="0" err="1"/>
              <a:t>UniversityModels</a:t>
            </a:r>
            <a:r>
              <a:rPr lang="en-US" sz="2800" dirty="0"/>
              <a:t>/1/</a:t>
            </a:r>
            <a:r>
              <a:rPr lang="en-US" sz="2800" dirty="0" err="1"/>
              <a:t>FraternityModels</a:t>
            </a:r>
            <a:r>
              <a:rPr lang="en-US" sz="2800" dirty="0"/>
              <a:t>  - Creates a new fraternity in university #12</a:t>
            </a:r>
          </a:p>
          <a:p>
            <a:r>
              <a:rPr lang="en-US" b="1" dirty="0"/>
              <a:t>Where do you define the relation?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en-US" sz="2800" dirty="0"/>
              <a:t>As a standard the best practice is to define the relations for respective controller in its respective DB context file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303333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362"/>
            <a:ext cx="10515600" cy="5093789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dirty="0"/>
              <a:t>Login:</a:t>
            </a:r>
          </a:p>
          <a:p>
            <a:pPr marL="457200" lvl="1" indent="0">
              <a:buNone/>
            </a:pPr>
            <a:r>
              <a:rPr lang="en-US" dirty="0"/>
              <a:t>	Url: http://partyguardservices20160912122440.azurewebsites.net/token</a:t>
            </a:r>
          </a:p>
          <a:p>
            <a:pPr marL="457200" lvl="1" indent="0">
              <a:buNone/>
            </a:pPr>
            <a:r>
              <a:rPr lang="en-US" dirty="0"/>
              <a:t>	Request type: Text(text/plain)</a:t>
            </a:r>
          </a:p>
          <a:p>
            <a:pPr marL="457200" lvl="1" indent="0">
              <a:buNone/>
            </a:pPr>
            <a:r>
              <a:rPr lang="en-US" dirty="0"/>
              <a:t>	request data:</a:t>
            </a:r>
          </a:p>
          <a:p>
            <a:pPr marL="457200" lvl="1" indent="0">
              <a:buNone/>
            </a:pPr>
            <a:r>
              <a:rPr lang="en-US" dirty="0"/>
              <a:t>       username=</a:t>
            </a:r>
            <a:r>
              <a:rPr lang="en-US" dirty="0" err="1"/>
              <a:t>ashish@gmail.com&amp;password</a:t>
            </a:r>
            <a:r>
              <a:rPr lang="en-US" dirty="0"/>
              <a:t>=Hello_456&amp;grant_type=password</a:t>
            </a:r>
          </a:p>
          <a:p>
            <a:pPr marL="457200" lvl="1" indent="0">
              <a:buNone/>
            </a:pPr>
            <a:r>
              <a:rPr lang="en-US" dirty="0"/>
              <a:t>       Method: post</a:t>
            </a:r>
          </a:p>
          <a:p>
            <a:pPr marL="457200" lvl="1" indent="0">
              <a:buNone/>
            </a:pPr>
            <a:r>
              <a:rPr lang="en-US" dirty="0"/>
              <a:t>      Status: 200 OK</a:t>
            </a:r>
          </a:p>
          <a:p>
            <a:pPr marL="457200" lvl="1" indent="0">
              <a:buNone/>
            </a:pPr>
            <a:r>
              <a:rPr lang="en-US" dirty="0"/>
              <a:t>Response: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dirty="0"/>
              <a:t>  "</a:t>
            </a:r>
            <a:r>
              <a:rPr lang="en-US" dirty="0" err="1"/>
              <a:t>access_token</a:t>
            </a:r>
            <a:r>
              <a:rPr lang="en-US" dirty="0"/>
              <a:t>": "I0E9QlwZwmuLX2WRCUjKGUzk1Mjm6-   BPX7Dh43LAT00B_Kw3zmyA8PX3-PlspDc4F_</a:t>
            </a:r>
          </a:p>
          <a:p>
            <a:pPr marL="457200" lvl="1" indent="0">
              <a:buNone/>
            </a:pPr>
            <a:r>
              <a:rPr lang="en-US" dirty="0"/>
              <a:t>  "</a:t>
            </a:r>
            <a:r>
              <a:rPr lang="en-US" dirty="0" err="1"/>
              <a:t>token_type</a:t>
            </a:r>
            <a:r>
              <a:rPr lang="en-US" dirty="0"/>
              <a:t>": "bearer",</a:t>
            </a:r>
          </a:p>
          <a:p>
            <a:pPr marL="457200" lvl="1" indent="0">
              <a:buNone/>
            </a:pPr>
            <a:r>
              <a:rPr lang="en-US" dirty="0"/>
              <a:t>  "</a:t>
            </a:r>
            <a:r>
              <a:rPr lang="en-US" dirty="0" err="1"/>
              <a:t>expires_in</a:t>
            </a:r>
            <a:r>
              <a:rPr lang="en-US" dirty="0"/>
              <a:t>": 1209599,</a:t>
            </a:r>
          </a:p>
          <a:p>
            <a:pPr marL="457200" lvl="1" indent="0">
              <a:buNone/>
            </a:pPr>
            <a:r>
              <a:rPr lang="en-US" dirty="0"/>
              <a:t>  "</a:t>
            </a:r>
            <a:r>
              <a:rPr lang="en-US" dirty="0" err="1"/>
              <a:t>userName</a:t>
            </a:r>
            <a:r>
              <a:rPr lang="en-US" dirty="0"/>
              <a:t>": "ashish@gmail.com",</a:t>
            </a:r>
          </a:p>
          <a:p>
            <a:pPr marL="457200" lvl="1" indent="0">
              <a:buNone/>
            </a:pPr>
            <a:r>
              <a:rPr lang="en-US" dirty="0"/>
              <a:t>  ".issued": "Thu, 29 Sep 2016 01:42:46 GMT",</a:t>
            </a:r>
          </a:p>
          <a:p>
            <a:pPr marL="457200" lvl="1" indent="0">
              <a:buNone/>
            </a:pPr>
            <a:r>
              <a:rPr lang="en-US" dirty="0"/>
              <a:t>  ".expires": "Thu, 13 Oct 2016 01:42:46 GMT“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827200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537"/>
            <a:ext cx="10515600" cy="4880426"/>
          </a:xfrm>
        </p:spPr>
        <p:txBody>
          <a:bodyPr>
            <a:normAutofit fontScale="2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8000" dirty="0"/>
              <a:t>Avoid sessions when possible Authenticate every request if necessary Stateless</a:t>
            </a:r>
          </a:p>
          <a:p>
            <a:pPr marL="228600" lvl="1">
              <a:spcBef>
                <a:spcPts val="1000"/>
              </a:spcBef>
            </a:pPr>
            <a:r>
              <a:rPr lang="en-US" sz="8000" dirty="0"/>
              <a:t>Use Existing Protocol: </a:t>
            </a:r>
            <a:r>
              <a:rPr lang="en-US" sz="8000" dirty="0" err="1"/>
              <a:t>Oauth</a:t>
            </a:r>
            <a:r>
              <a:rPr lang="en-US" sz="8000" dirty="0"/>
              <a:t> 1.0a, Oauth2</a:t>
            </a:r>
          </a:p>
          <a:p>
            <a:pPr marL="228600" lvl="1">
              <a:spcBef>
                <a:spcPts val="1000"/>
              </a:spcBef>
            </a:pPr>
            <a:r>
              <a:rPr lang="en-US" sz="8000" dirty="0"/>
              <a:t>Use Hash instead of Passwords</a:t>
            </a:r>
          </a:p>
          <a:p>
            <a:pPr marL="228600" lvl="1">
              <a:spcBef>
                <a:spcPts val="1000"/>
              </a:spcBef>
            </a:pPr>
            <a:endParaRPr lang="en-US" sz="2200" dirty="0"/>
          </a:p>
          <a:p>
            <a:pPr marL="228600" lvl="1">
              <a:lnSpc>
                <a:spcPct val="70000"/>
              </a:lnSpc>
              <a:spcBef>
                <a:spcPts val="1000"/>
              </a:spcBef>
            </a:pPr>
            <a:endParaRPr lang="en-US" sz="2200" dirty="0"/>
          </a:p>
          <a:p>
            <a:pPr marL="457200" lvl="1" indent="0">
              <a:buNone/>
            </a:pPr>
            <a:r>
              <a:rPr lang="en-US" sz="8000" b="1" dirty="0"/>
              <a:t>HTTP Authentication Schemes</a:t>
            </a:r>
          </a:p>
          <a:p>
            <a:pPr marL="457200" lvl="1" indent="0">
              <a:buNone/>
            </a:pPr>
            <a:r>
              <a:rPr lang="en-US" sz="8000" dirty="0"/>
              <a:t> Get User Info:</a:t>
            </a:r>
          </a:p>
          <a:p>
            <a:pPr marL="457200" lvl="1" indent="0">
              <a:buNone/>
            </a:pPr>
            <a:r>
              <a:rPr lang="en-US" sz="8000" dirty="0"/>
              <a:t>	Url: http://partyguardservices20160912122440.azurewebsites.net/api/Account/UserInfo</a:t>
            </a:r>
          </a:p>
          <a:p>
            <a:pPr marL="457200" lvl="1" indent="0">
              <a:buNone/>
            </a:pPr>
            <a:r>
              <a:rPr lang="en-US" sz="8000" dirty="0"/>
              <a:t>	Header: Authorization : Bearer &lt;Access token&gt;</a:t>
            </a:r>
          </a:p>
          <a:p>
            <a:pPr marL="457200" lvl="1" indent="0">
              <a:buNone/>
            </a:pPr>
            <a:r>
              <a:rPr lang="en-US" sz="8000" dirty="0"/>
              <a:t>request data:</a:t>
            </a:r>
          </a:p>
          <a:p>
            <a:pPr marL="457200" lvl="1" indent="0">
              <a:buNone/>
            </a:pPr>
            <a:r>
              <a:rPr lang="en-US" sz="8000" dirty="0"/>
              <a:t>Method: Get</a:t>
            </a:r>
          </a:p>
          <a:p>
            <a:pPr marL="457200" lvl="1" indent="0">
              <a:buNone/>
            </a:pPr>
            <a:r>
              <a:rPr lang="en-US" sz="8000" dirty="0"/>
              <a:t>Status: 200 OK</a:t>
            </a:r>
          </a:p>
          <a:p>
            <a:pPr marL="457200" lvl="1" indent="0">
              <a:buNone/>
            </a:pPr>
            <a:r>
              <a:rPr lang="en-US" sz="8000" dirty="0"/>
              <a:t>Response:</a:t>
            </a:r>
          </a:p>
          <a:p>
            <a:pPr marL="457200" lvl="1" indent="0">
              <a:buNone/>
            </a:pPr>
            <a:r>
              <a:rPr lang="en-US" sz="8000" dirty="0"/>
              <a:t>{</a:t>
            </a:r>
          </a:p>
          <a:p>
            <a:pPr marL="457200" lvl="1" indent="0">
              <a:buNone/>
            </a:pPr>
            <a:r>
              <a:rPr lang="en-US" sz="8000" dirty="0"/>
              <a:t>  "Email": "ashish@gmail.com",</a:t>
            </a:r>
          </a:p>
          <a:p>
            <a:pPr marL="457200" lvl="1" indent="0">
              <a:buNone/>
            </a:pPr>
            <a:r>
              <a:rPr lang="en-US" sz="8000" dirty="0"/>
              <a:t>  "</a:t>
            </a:r>
            <a:r>
              <a:rPr lang="en-US" sz="8000" dirty="0" err="1"/>
              <a:t>HasRegistered</a:t>
            </a:r>
            <a:r>
              <a:rPr lang="en-US" sz="8000" dirty="0"/>
              <a:t>": true,</a:t>
            </a:r>
          </a:p>
          <a:p>
            <a:pPr marL="457200" lvl="1" indent="0">
              <a:buNone/>
            </a:pPr>
            <a:r>
              <a:rPr lang="en-US" sz="8000" dirty="0"/>
              <a:t>  "</a:t>
            </a:r>
            <a:r>
              <a:rPr lang="en-US" sz="8000" dirty="0" err="1"/>
              <a:t>LoginProvider</a:t>
            </a:r>
            <a:r>
              <a:rPr lang="en-US" sz="8000" dirty="0"/>
              <a:t>": null</a:t>
            </a:r>
          </a:p>
          <a:p>
            <a:pPr marL="457200" lvl="1" indent="0">
              <a:buNone/>
            </a:pPr>
            <a:r>
              <a:rPr lang="en-US" sz="8000" dirty="0"/>
              <a:t>}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113088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45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Handling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4132"/>
            <a:ext cx="10515600" cy="5527343"/>
          </a:xfrm>
        </p:spPr>
        <p:txBody>
          <a:bodyPr>
            <a:normAutofit/>
          </a:bodyPr>
          <a:lstStyle/>
          <a:p>
            <a:r>
              <a:rPr lang="en-US" b="1" dirty="0" err="1"/>
              <a:t>api_connection_error</a:t>
            </a:r>
            <a:r>
              <a:rPr lang="en-US" dirty="0"/>
              <a:t> : Failure to connect to </a:t>
            </a:r>
            <a:r>
              <a:rPr lang="en-US" dirty="0" err="1"/>
              <a:t>PartyGuard’s</a:t>
            </a:r>
            <a:r>
              <a:rPr lang="en-US" dirty="0"/>
              <a:t> API.</a:t>
            </a:r>
          </a:p>
          <a:p>
            <a:r>
              <a:rPr lang="en-US" b="1" dirty="0" err="1"/>
              <a:t>authentication_error</a:t>
            </a:r>
            <a:r>
              <a:rPr lang="en-US" dirty="0"/>
              <a:t> : Failure to properly authenticate yourself in the request.</a:t>
            </a:r>
          </a:p>
          <a:p>
            <a:r>
              <a:rPr lang="en-US" b="1" dirty="0" err="1"/>
              <a:t>invalid_request_error</a:t>
            </a:r>
            <a:r>
              <a:rPr lang="en-US" dirty="0"/>
              <a:t>: Invalid request errors arise when your request has invalid parameters.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3" y="3474059"/>
            <a:ext cx="8816054" cy="287808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40419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51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Miscellaneous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JSON only responses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dirty="0"/>
              <a:t>Media-Type : application/</a:t>
            </a:r>
            <a:r>
              <a:rPr lang="en-US" dirty="0" err="1"/>
              <a:t>json</a:t>
            </a:r>
            <a:endParaRPr lang="en-US" b="1" dirty="0"/>
          </a:p>
          <a:p>
            <a:r>
              <a:rPr lang="en-US" b="1" dirty="0" err="1"/>
              <a:t>camelCase</a:t>
            </a:r>
            <a:r>
              <a:rPr lang="en-US" b="1" dirty="0"/>
              <a:t> for field names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dirty="0" err="1"/>
              <a:t>account.givenName</a:t>
            </a:r>
            <a:r>
              <a:rPr lang="en-US" dirty="0"/>
              <a:t> Not </a:t>
            </a:r>
            <a:r>
              <a:rPr lang="en-US" dirty="0" err="1"/>
              <a:t>account.given_name</a:t>
            </a:r>
            <a:endParaRPr lang="en-US" b="1" dirty="0"/>
          </a:p>
          <a:p>
            <a:r>
              <a:rPr lang="en-US" b="1" dirty="0"/>
              <a:t>Versioning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http://partyguardservices20160912122440.azurewebsites.net/v1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Date/Time/Timestamp </a:t>
            </a:r>
          </a:p>
          <a:p>
            <a:r>
              <a:rPr lang="en-US" dirty="0"/>
              <a:t>Url: </a:t>
            </a:r>
            <a:r>
              <a:rPr lang="en-US" dirty="0">
                <a:hlinkClick r:id="rId4"/>
              </a:rPr>
              <a:t>http://partyguardservices20160912122440.azurewebsites.net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818" y="6352143"/>
            <a:ext cx="16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Prasunjit Nayak</a:t>
            </a:r>
          </a:p>
        </p:txBody>
      </p:sp>
    </p:spTree>
    <p:extLst>
      <p:ext uri="{BB962C8B-B14F-4D97-AF65-F5344CB8AC3E}">
        <p14:creationId xmlns:p14="http://schemas.microsoft.com/office/powerpoint/2010/main" val="254973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+mn-lt"/>
              </a:rPr>
              <a:t>How do you keep making process until things become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List the requirements</a:t>
            </a:r>
          </a:p>
          <a:p>
            <a:pPr lvl="1"/>
            <a:r>
              <a:rPr lang="en-US" dirty="0" smtClean="0"/>
              <a:t>Book hotel room</a:t>
            </a:r>
          </a:p>
          <a:p>
            <a:pPr lvl="1"/>
            <a:r>
              <a:rPr lang="en-US" dirty="0" smtClean="0"/>
              <a:t>Show route map</a:t>
            </a:r>
          </a:p>
          <a:p>
            <a:pPr lvl="1"/>
            <a:r>
              <a:rPr lang="en-US" dirty="0" smtClean="0"/>
              <a:t>Prepare itinerary</a:t>
            </a:r>
          </a:p>
          <a:p>
            <a:pPr lvl="1"/>
            <a:r>
              <a:rPr lang="en-US" dirty="0" smtClean="0"/>
              <a:t>Save itinerary</a:t>
            </a:r>
          </a:p>
          <a:p>
            <a:pPr lvl="1"/>
            <a:r>
              <a:rPr lang="en-US" dirty="0" smtClean="0"/>
              <a:t>Display all user trips</a:t>
            </a:r>
            <a:endParaRPr lang="en-US" dirty="0"/>
          </a:p>
          <a:p>
            <a:r>
              <a:rPr lang="en-US" dirty="0" smtClean="0"/>
              <a:t>Prioritize</a:t>
            </a:r>
          </a:p>
          <a:p>
            <a:pPr lvl="1"/>
            <a:r>
              <a:rPr lang="en-US" dirty="0" smtClean="0"/>
              <a:t>Prepare </a:t>
            </a:r>
            <a:r>
              <a:rPr lang="en-US" dirty="0"/>
              <a:t>itinerary</a:t>
            </a:r>
          </a:p>
          <a:p>
            <a:pPr lvl="1"/>
            <a:r>
              <a:rPr lang="en-US" dirty="0"/>
              <a:t>Save itinerary</a:t>
            </a:r>
          </a:p>
          <a:p>
            <a:pPr lvl="1"/>
            <a:r>
              <a:rPr lang="en-US" dirty="0"/>
              <a:t>Display all user </a:t>
            </a:r>
            <a:r>
              <a:rPr lang="en-US" dirty="0" smtClean="0"/>
              <a:t>trips</a:t>
            </a:r>
          </a:p>
          <a:p>
            <a:pPr lvl="1"/>
            <a:r>
              <a:rPr lang="en-US" dirty="0" smtClean="0"/>
              <a:t>Reserve hotel </a:t>
            </a:r>
            <a:r>
              <a:rPr lang="en-US" dirty="0"/>
              <a:t>room</a:t>
            </a:r>
          </a:p>
          <a:p>
            <a:pPr lvl="1"/>
            <a:r>
              <a:rPr lang="en-US" dirty="0" smtClean="0"/>
              <a:t>Provide route map coordinates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65" y="1551152"/>
            <a:ext cx="3111891" cy="2287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46" y="4018168"/>
            <a:ext cx="2461565" cy="2143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</a:rPr>
              <a:t>(contd..)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Work Breakdown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Prepare itinerary</a:t>
            </a:r>
          </a:p>
          <a:p>
            <a:pPr lvl="2"/>
            <a:r>
              <a:rPr lang="en-US" dirty="0" smtClean="0"/>
              <a:t>Get Place id from Google places API</a:t>
            </a:r>
          </a:p>
          <a:p>
            <a:pPr lvl="2"/>
            <a:r>
              <a:rPr lang="en-US" dirty="0" smtClean="0"/>
              <a:t>Fetch activities of the place (e.g. : Chicago)</a:t>
            </a:r>
          </a:p>
          <a:p>
            <a:pPr lvl="2"/>
            <a:r>
              <a:rPr lang="en-US" dirty="0" smtClean="0"/>
              <a:t>Prepare schedule for duration of travel</a:t>
            </a:r>
          </a:p>
          <a:p>
            <a:r>
              <a:rPr lang="en-US" dirty="0" smtClean="0"/>
              <a:t>Identify dependencies</a:t>
            </a:r>
          </a:p>
          <a:p>
            <a:pPr lvl="1"/>
            <a:r>
              <a:rPr lang="en-US" dirty="0" smtClean="0"/>
              <a:t>User Login –&gt; User API (Authentication &amp; Authorization)</a:t>
            </a:r>
          </a:p>
          <a:p>
            <a:pPr lvl="1"/>
            <a:r>
              <a:rPr lang="en-US" dirty="0" smtClean="0"/>
              <a:t>Show Itinerary – Itinerary API -&gt; Places, Wikipedia, google places API’s,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Save the itinerary –Itinerary API (Save)</a:t>
            </a:r>
            <a:endParaRPr lang="en-US" dirty="0"/>
          </a:p>
          <a:p>
            <a:r>
              <a:rPr lang="en-US" dirty="0"/>
              <a:t>Develop the High priority ones</a:t>
            </a:r>
          </a:p>
          <a:p>
            <a:pPr lvl="1"/>
            <a:r>
              <a:rPr lang="en-US" dirty="0" smtClean="0"/>
              <a:t>App team – develop UI’s</a:t>
            </a:r>
          </a:p>
          <a:p>
            <a:pPr lvl="1"/>
            <a:r>
              <a:rPr lang="en-US" dirty="0" smtClean="0"/>
              <a:t>Validate inputs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30" y="1825625"/>
            <a:ext cx="2843274" cy="21169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Overview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4592862"/>
          </a:xfrm>
        </p:spPr>
        <p:txBody>
          <a:bodyPr>
            <a:normAutofit/>
          </a:bodyPr>
          <a:lstStyle/>
          <a:p>
            <a:r>
              <a:rPr lang="en-US" dirty="0"/>
              <a:t>Non-Functional Requirements</a:t>
            </a:r>
          </a:p>
          <a:p>
            <a:r>
              <a:rPr lang="en-US" dirty="0" smtClean="0"/>
              <a:t>How to Document? User Interface design</a:t>
            </a:r>
            <a:endParaRPr lang="en-US" dirty="0"/>
          </a:p>
          <a:p>
            <a:r>
              <a:rPr lang="en-US" dirty="0" smtClean="0"/>
              <a:t>Rest web services</a:t>
            </a:r>
          </a:p>
          <a:p>
            <a:r>
              <a:rPr lang="en-US" dirty="0"/>
              <a:t>How do you keep making process until things become available?</a:t>
            </a:r>
          </a:p>
          <a:p>
            <a:r>
              <a:rPr lang="en-US" dirty="0"/>
              <a:t>What do your front-end consumers of the services need to know about good design and practices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did we work together?</a:t>
            </a:r>
          </a:p>
          <a:p>
            <a:r>
              <a:rPr lang="en-US" dirty="0" smtClean="0"/>
              <a:t>Bad/Good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</a:rPr>
              <a:t>(contd..)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</a:t>
            </a:r>
          </a:p>
          <a:p>
            <a:pPr lvl="1"/>
            <a:r>
              <a:rPr lang="en-US" dirty="0" smtClean="0"/>
              <a:t>Call APIs and process data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Validate the processed data</a:t>
            </a:r>
          </a:p>
          <a:p>
            <a:r>
              <a:rPr lang="en-US" dirty="0" smtClean="0"/>
              <a:t>Deliver</a:t>
            </a:r>
          </a:p>
          <a:p>
            <a:pPr lvl="1"/>
            <a:r>
              <a:rPr lang="en-US" dirty="0" smtClean="0"/>
              <a:t>Release the project</a:t>
            </a:r>
          </a:p>
          <a:p>
            <a:r>
              <a:rPr lang="en-US" dirty="0" smtClean="0"/>
              <a:t>Document the release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72" y="1341634"/>
            <a:ext cx="22860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3357501"/>
            <a:ext cx="2266950" cy="20193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+mn-lt"/>
              </a:rPr>
              <a:t>What do your front-end consumers of the services need to know about good design and practices</a:t>
            </a:r>
            <a:r>
              <a:rPr lang="en-US" sz="4000" dirty="0" smtClean="0">
                <a:solidFill>
                  <a:srgbClr val="C00000"/>
                </a:solidFill>
                <a:latin typeface="+mn-lt"/>
              </a:rPr>
              <a:t>?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 service Type</a:t>
            </a:r>
          </a:p>
          <a:p>
            <a:pPr lvl="1"/>
            <a:r>
              <a:rPr lang="en-US" dirty="0" smtClean="0"/>
              <a:t>REST or SOAP</a:t>
            </a:r>
          </a:p>
          <a:p>
            <a:r>
              <a:rPr lang="en-US" dirty="0" smtClean="0"/>
              <a:t>Communication protocol</a:t>
            </a:r>
          </a:p>
          <a:p>
            <a:pPr lvl="1"/>
            <a:r>
              <a:rPr lang="en-US" dirty="0" smtClean="0"/>
              <a:t>HTTP</a:t>
            </a:r>
          </a:p>
          <a:p>
            <a:r>
              <a:rPr lang="en-US" dirty="0" smtClean="0"/>
              <a:t>HTTP Status Codes</a:t>
            </a:r>
          </a:p>
          <a:p>
            <a:pPr lvl="1"/>
            <a:r>
              <a:rPr lang="en-US" dirty="0" smtClean="0"/>
              <a:t>200 – OK</a:t>
            </a:r>
          </a:p>
          <a:p>
            <a:pPr lvl="1"/>
            <a:r>
              <a:rPr lang="en-US" dirty="0" smtClean="0"/>
              <a:t>404 – not found</a:t>
            </a:r>
          </a:p>
          <a:p>
            <a:pPr lvl="1"/>
            <a:r>
              <a:rPr lang="en-US" dirty="0" smtClean="0"/>
              <a:t>500 – Internal Server Error</a:t>
            </a:r>
          </a:p>
          <a:p>
            <a:r>
              <a:rPr lang="en-US" dirty="0" smtClean="0"/>
              <a:t>HTTP Verbs</a:t>
            </a:r>
          </a:p>
          <a:p>
            <a:pPr lvl="1"/>
            <a:r>
              <a:rPr lang="en-US" dirty="0" smtClean="0"/>
              <a:t>Get, post, put, delete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9" y="2150722"/>
            <a:ext cx="3619498" cy="309817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</a:rPr>
              <a:t>(contd..)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API Specifications</a:t>
            </a:r>
          </a:p>
          <a:p>
            <a:pPr lvl="1"/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Error information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Send request</a:t>
            </a:r>
          </a:p>
          <a:p>
            <a:pPr lvl="1"/>
            <a:r>
              <a:rPr lang="en-US" dirty="0" smtClean="0">
                <a:hlinkClick r:id="rId2"/>
              </a:rPr>
              <a:t>https://ec2dev.pplane.ca/city/ChIJdd4hrwug2EcRmSrV3Vo6llI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98" y="654503"/>
            <a:ext cx="3310855" cy="37749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</a:rPr>
              <a:t>(contd..)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Output Data</a:t>
            </a:r>
          </a:p>
          <a:p>
            <a:pPr marL="457200" lvl="1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 smtClean="0"/>
              <a:t>  "results": [</a:t>
            </a:r>
          </a:p>
          <a:p>
            <a:pPr marL="457200" lvl="1" indent="0">
              <a:buNone/>
            </a:pPr>
            <a:r>
              <a:rPr lang="en-US" dirty="0" smtClean="0"/>
              <a:t>    {</a:t>
            </a:r>
          </a:p>
          <a:p>
            <a:pPr marL="457200" lvl="1" indent="0">
              <a:buNone/>
            </a:pPr>
            <a:r>
              <a:rPr lang="en-US" dirty="0" smtClean="0"/>
              <a:t>      "</a:t>
            </a:r>
            <a:r>
              <a:rPr lang="en-US" dirty="0" err="1" smtClean="0"/>
              <a:t>formatted_address</a:t>
            </a:r>
            <a:r>
              <a:rPr lang="en-US" dirty="0" smtClean="0"/>
              <a:t>": "Parliament </a:t>
            </a:r>
            <a:r>
              <a:rPr lang="en-US" dirty="0" err="1" smtClean="0"/>
              <a:t>Sq</a:t>
            </a:r>
            <a:r>
              <a:rPr lang="en-US" dirty="0" smtClean="0"/>
              <a:t> (Bridge St), City of Westminster, Greater London, S W1P, United Kingdom",</a:t>
            </a:r>
          </a:p>
          <a:p>
            <a:pPr marL="457200" lvl="1" indent="0">
              <a:buNone/>
            </a:pPr>
            <a:r>
              <a:rPr lang="en-US" dirty="0" smtClean="0"/>
              <a:t>      "geometry": {</a:t>
            </a:r>
          </a:p>
          <a:p>
            <a:pPr marL="457200" lvl="1" indent="0">
              <a:buNone/>
            </a:pPr>
            <a:r>
              <a:rPr lang="en-US" dirty="0" smtClean="0"/>
              <a:t>        "location": {</a:t>
            </a:r>
          </a:p>
          <a:p>
            <a:pPr marL="457200" lvl="1" indent="0">
              <a:buNone/>
            </a:pPr>
            <a:r>
              <a:rPr lang="en-US" dirty="0" smtClean="0"/>
              <a:t>          "</a:t>
            </a:r>
            <a:r>
              <a:rPr lang="en-US" dirty="0" err="1" smtClean="0"/>
              <a:t>lat</a:t>
            </a:r>
            <a:r>
              <a:rPr lang="en-US" dirty="0" smtClean="0"/>
              <a:t>": 51.50064517819402,</a:t>
            </a:r>
          </a:p>
          <a:p>
            <a:pPr marL="457200" lvl="1" indent="0">
              <a:buNone/>
            </a:pPr>
            <a:r>
              <a:rPr lang="en-US" dirty="0" smtClean="0"/>
              <a:t>          "</a:t>
            </a:r>
            <a:r>
              <a:rPr lang="en-US" dirty="0" err="1" smtClean="0"/>
              <a:t>lng</a:t>
            </a:r>
            <a:r>
              <a:rPr lang="en-US" dirty="0" smtClean="0"/>
              <a:t>": -0.1245725154876709</a:t>
            </a:r>
          </a:p>
          <a:p>
            <a:pPr marL="457200" lvl="1" indent="0">
              <a:buNone/>
            </a:pPr>
            <a:r>
              <a:rPr lang="en-US" dirty="0" smtClean="0"/>
              <a:t>        }</a:t>
            </a:r>
          </a:p>
          <a:p>
            <a:pPr marL="457200" lvl="1" indent="0">
              <a:buNone/>
            </a:pPr>
            <a:r>
              <a:rPr lang="en-US" dirty="0" smtClean="0"/>
              <a:t>      },</a:t>
            </a:r>
          </a:p>
          <a:p>
            <a:pPr marL="457200" lvl="1" indent="0">
              <a:buNone/>
            </a:pPr>
            <a:r>
              <a:rPr lang="en-US" dirty="0" smtClean="0"/>
              <a:t>      "name": "Elizabeth Tower (Big Ben)",</a:t>
            </a:r>
          </a:p>
          <a:p>
            <a:pPr marL="457200" lvl="1" indent="0">
              <a:buNone/>
            </a:pPr>
            <a:r>
              <a:rPr lang="en-US" dirty="0" smtClean="0"/>
              <a:t>   }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Krishna Kumar Painuly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+mn-lt"/>
              </a:rPr>
              <a:t>How did we work together?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We worked together as a team by</a:t>
            </a:r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Collaborating</a:t>
            </a:r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Communicating </a:t>
            </a:r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Respecting</a:t>
            </a:r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Problem Solving</a:t>
            </a:r>
          </a:p>
          <a:p>
            <a:pPr lvl="1">
              <a:spcAft>
                <a:spcPts val="1200"/>
              </a:spcAft>
            </a:pPr>
            <a:r>
              <a:rPr lang="en-US" sz="2800" dirty="0" smtClean="0"/>
              <a:t>Working hard by meeting the deadlines</a:t>
            </a:r>
          </a:p>
          <a:p>
            <a:r>
              <a:rPr lang="en-US" dirty="0" smtClean="0"/>
              <a:t>We are using Agile methodology for our project development</a:t>
            </a:r>
          </a:p>
          <a:p>
            <a:r>
              <a:rPr lang="en-US" dirty="0" smtClean="0"/>
              <a:t>This method is helping us to focus on coding, </a:t>
            </a:r>
            <a:r>
              <a:rPr lang="en-US" dirty="0"/>
              <a:t>testing often, and delivering functional bits of the application as soon as they're </a:t>
            </a:r>
            <a:r>
              <a:rPr lang="en-US" dirty="0" smtClean="0"/>
              <a:t>ready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28" y="1422400"/>
            <a:ext cx="3714572" cy="2692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9027" y="4114799"/>
            <a:ext cx="341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http://oproma.com/?</a:t>
            </a:r>
            <a:r>
              <a:rPr lang="en-US" sz="1400" dirty="0" smtClean="0">
                <a:hlinkClick r:id="rId4"/>
              </a:rPr>
              <a:t>page_id=2993</a:t>
            </a:r>
            <a:r>
              <a:rPr lang="en-US" sz="1400" dirty="0" smtClean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Rakshith 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1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+mn-lt"/>
              </a:rPr>
              <a:t>How did we work together? Cont..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143000"/>
            <a:ext cx="7543800" cy="4914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7944" y="6057900"/>
            <a:ext cx="429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3"/>
              </a:rPr>
              <a:t>http://www.techmatr.com/project-management</a:t>
            </a:r>
            <a:endParaRPr lang="en-US" sz="14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Rakshith 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9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+mn-lt"/>
              </a:rPr>
              <a:t>How did we work together? Cont..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325"/>
            <a:ext cx="10515600" cy="435133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We also worked with the services team as they help us in developing  the API’s which we used them for implementing the functionality of our application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Point of contact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Weekly meetings </a:t>
            </a:r>
          </a:p>
          <a:p>
            <a:r>
              <a:rPr lang="en-US" dirty="0" smtClean="0"/>
              <a:t>Social Networking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2274597"/>
            <a:ext cx="4240545" cy="3698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9735" y="5973436"/>
            <a:ext cx="470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http://3circlepartners.com/cross-team-collaboration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Rakshith 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7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29178"/>
            <a:ext cx="11036300" cy="51271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rgbClr val="C00000"/>
                </a:solidFill>
                <a:latin typeface="+mn-lt"/>
              </a:rPr>
              <a:t>How did we work together? Cont..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016" y="6356350"/>
            <a:ext cx="24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Rakshith Anand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4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 (Body)"/>
              </a:rPr>
              <a:t>Bad Design</a:t>
            </a:r>
            <a:endParaRPr lang="en-US" dirty="0">
              <a:solidFill>
                <a:srgbClr val="C00000"/>
              </a:solidFill>
              <a:latin typeface="Calibri (Body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Paperplane Android application</a:t>
            </a:r>
          </a:p>
          <a:p>
            <a:r>
              <a:rPr lang="en-US" dirty="0" smtClean="0"/>
              <a:t>Idlebrain Website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7730" y="6346330"/>
            <a:ext cx="312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Vamshinath Nallamothu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2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 (Body)"/>
              </a:rPr>
              <a:t>Login Problem</a:t>
            </a:r>
            <a:endParaRPr lang="en-US" dirty="0">
              <a:solidFill>
                <a:srgbClr val="C00000"/>
              </a:solidFill>
              <a:latin typeface="Calibri (Body)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533166" cy="4351338"/>
          </a:xfr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GDP - II Workshop - 04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4718" y="6346330"/>
            <a:ext cx="269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Vamshinath Nallamothu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3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Reliability</a:t>
            </a:r>
            <a:r>
              <a:rPr lang="en-US" dirty="0" smtClean="0">
                <a:solidFill>
                  <a:srgbClr val="C00000"/>
                </a:solidFill>
                <a:latin typeface="+mn-lt"/>
              </a:rPr>
              <a:t> 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248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Same results- Repeated Trails</a:t>
            </a:r>
          </a:p>
          <a:p>
            <a:pPr>
              <a:spcBef>
                <a:spcPts val="1200"/>
              </a:spcBef>
            </a:pPr>
            <a:r>
              <a:rPr lang="en-US" dirty="0"/>
              <a:t>Our trust on the system mostly depends on reliability of system.</a:t>
            </a:r>
          </a:p>
          <a:p>
            <a:pPr>
              <a:spcBef>
                <a:spcPts val="1200"/>
              </a:spcBef>
            </a:pPr>
            <a:r>
              <a:rPr lang="en-US" dirty="0"/>
              <a:t>Ex:- Student test results.</a:t>
            </a:r>
          </a:p>
          <a:p>
            <a:pPr>
              <a:spcBef>
                <a:spcPts val="1200"/>
              </a:spcBef>
            </a:pPr>
            <a:r>
              <a:rPr lang="en-US" dirty="0"/>
              <a:t>Reliability is of 2 types: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Internal reliability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External reliability</a:t>
            </a:r>
          </a:p>
          <a:p>
            <a:pPr>
              <a:spcBef>
                <a:spcPts val="1200"/>
              </a:spcBef>
            </a:pPr>
            <a:r>
              <a:rPr lang="en-US" dirty="0"/>
              <a:t>Errors with measurement: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Knowledge of User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Designer recklessness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12" y="56616"/>
            <a:ext cx="1905000" cy="194258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 (Body)"/>
              </a:rPr>
              <a:t>Itinerary</a:t>
            </a:r>
            <a:endParaRPr lang="en-US" dirty="0">
              <a:solidFill>
                <a:srgbClr val="C00000"/>
              </a:solidFill>
              <a:latin typeface="Calibri (Body)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  <p:sp>
        <p:nvSpPr>
          <p:cNvPr id="5" name="TextBox 4"/>
          <p:cNvSpPr txBox="1"/>
          <p:nvPr/>
        </p:nvSpPr>
        <p:spPr>
          <a:xfrm>
            <a:off x="784718" y="6346330"/>
            <a:ext cx="269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Vamshinath Nallamothu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GDP - II Workshop - 04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82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2769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Calibri(Body)"/>
              </a:rPr>
              <a:t>Services</a:t>
            </a:r>
            <a:endParaRPr lang="en-US" dirty="0">
              <a:solidFill>
                <a:srgbClr val="C00000"/>
              </a:solidFill>
              <a:latin typeface="Calibri(Body)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79" y="1477894"/>
            <a:ext cx="3086957" cy="47168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26" y="1477894"/>
            <a:ext cx="2838920" cy="4716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718" y="6346330"/>
            <a:ext cx="269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Vamshinath Nallamothu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GDP - II Workshop - 04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6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sz="6600" dirty="0" smtClean="0">
                <a:solidFill>
                  <a:srgbClr val="C00000"/>
                </a:solidFill>
              </a:rPr>
              <a:t>Conclusion</a:t>
            </a:r>
            <a:endParaRPr lang="en-US" sz="6600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sz="6600" dirty="0" smtClean="0">
                <a:solidFill>
                  <a:srgbClr val="C00000"/>
                </a:solidFill>
              </a:rPr>
              <a:t>Thank </a:t>
            </a:r>
            <a:r>
              <a:rPr lang="en-US" sz="6600" dirty="0">
                <a:solidFill>
                  <a:srgbClr val="C00000"/>
                </a:solidFill>
              </a:rPr>
              <a:t>you</a:t>
            </a:r>
          </a:p>
          <a:p>
            <a:pPr marL="0" indent="0">
              <a:buNone/>
            </a:pPr>
            <a:endParaRPr lang="en-US" sz="6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6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Scalability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Whether it can resist to changes.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64828"/>
            <a:ext cx="9144000" cy="35505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</p:spTree>
    <p:extLst>
      <p:ext uri="{BB962C8B-B14F-4D97-AF65-F5344CB8AC3E}">
        <p14:creationId xmlns:p14="http://schemas.microsoft.com/office/powerpoint/2010/main" val="25379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Scalability (</a:t>
            </a:r>
            <a:r>
              <a:rPr lang="en-US" dirty="0" err="1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Contd</a:t>
            </a:r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…)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Inability to scale sufficiently will kill performance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Ex:- Mobile Applications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Good planning and decisions are foundation of a highly scalable facility.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Requirement Analysis(RA)</a:t>
            </a:r>
          </a:p>
          <a:p>
            <a:pPr lvl="0">
              <a:spcBef>
                <a:spcPts val="1200"/>
              </a:spcBef>
            </a:pPr>
            <a:r>
              <a:rPr lang="en-US" dirty="0"/>
              <a:t>Basis of Design(BOD)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362" y="23813"/>
            <a:ext cx="1666875" cy="16668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</p:spTree>
    <p:extLst>
      <p:ext uri="{BB962C8B-B14F-4D97-AF65-F5344CB8AC3E}">
        <p14:creationId xmlns:p14="http://schemas.microsoft.com/office/powerpoint/2010/main" val="8851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Maintainability</a:t>
            </a:r>
            <a:r>
              <a:rPr lang="en-US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Probability of performing a successful repair action within a given time.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Pre-requirement of maintainability:-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flow charts and restoration procedures are designed with </a:t>
            </a:r>
            <a:r>
              <a:rPr lang="en-US" sz="2800" dirty="0" err="1"/>
              <a:t>assump</a:t>
            </a:r>
            <a:r>
              <a:rPr lang="en-US" sz="2800" dirty="0"/>
              <a:t> Maintenance staff is adequately and regularly trained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Confidence in emergency case.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Pay attention to planning of maintenances activities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Trouble-shoot </a:t>
            </a:r>
            <a:r>
              <a:rPr lang="en-US" sz="2800" dirty="0" err="1"/>
              <a:t>tion</a:t>
            </a:r>
            <a:r>
              <a:rPr lang="en-US" sz="2800" dirty="0"/>
              <a:t> cases</a:t>
            </a:r>
            <a:r>
              <a:rPr lang="en-US" sz="2800" b="1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Tools needed to complete the task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0"/>
            <a:ext cx="1828804" cy="168859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</p:spTree>
    <p:extLst>
      <p:ext uri="{BB962C8B-B14F-4D97-AF65-F5344CB8AC3E}">
        <p14:creationId xmlns:p14="http://schemas.microsoft.com/office/powerpoint/2010/main" val="640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Maintainability (Contd..)</a:t>
            </a:r>
            <a:endParaRPr lang="en-US" dirty="0">
              <a:solidFill>
                <a:srgbClr val="C0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400"/>
              </a:spcBef>
            </a:pPr>
            <a:r>
              <a:rPr lang="en-US" b="1" dirty="0"/>
              <a:t>Maintainability goals:</a:t>
            </a:r>
            <a:endParaRPr lang="en-US" dirty="0"/>
          </a:p>
          <a:p>
            <a:pPr lvl="1">
              <a:spcBef>
                <a:spcPts val="1400"/>
              </a:spcBef>
            </a:pPr>
            <a:r>
              <a:rPr lang="en-US" sz="2800" dirty="0"/>
              <a:t>Facilitate and minimize troubleshooting time Allow checkout, troubleshoot and repair to unit specific</a:t>
            </a:r>
          </a:p>
          <a:p>
            <a:pPr lvl="1">
              <a:spcBef>
                <a:spcPts val="1400"/>
              </a:spcBef>
            </a:pPr>
            <a:r>
              <a:rPr lang="en-US" sz="2800" dirty="0"/>
              <a:t>Room to remove or replace malfunctioning components.</a:t>
            </a:r>
          </a:p>
          <a:p>
            <a:pPr lvl="1">
              <a:spcBef>
                <a:spcPts val="1400"/>
              </a:spcBef>
            </a:pPr>
            <a:r>
              <a:rPr lang="en-US" sz="2800" dirty="0"/>
              <a:t> Place separators for each and every task</a:t>
            </a:r>
          </a:p>
          <a:p>
            <a:pPr lvl="1">
              <a:spcBef>
                <a:spcPts val="1400"/>
              </a:spcBef>
            </a:pPr>
            <a:r>
              <a:rPr lang="en-US" sz="2800" dirty="0"/>
              <a:t>Maintaining time(1 am to 5 am)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65290"/>
            <a:ext cx="1828804" cy="168859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</p:spTree>
    <p:extLst>
      <p:ext uri="{BB962C8B-B14F-4D97-AF65-F5344CB8AC3E}">
        <p14:creationId xmlns:p14="http://schemas.microsoft.com/office/powerpoint/2010/main" val="10250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</a:rPr>
              <a:t>What do we want…!!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525"/>
            <a:ext cx="10515600" cy="37544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a scalable, reliable and highly maintainable system that adopt to a wide range of continuously evolving and challenging demands.</a:t>
            </a:r>
          </a:p>
          <a:p>
            <a:pPr marL="0" indent="0">
              <a:buNone/>
            </a:pPr>
            <a:endParaRPr lang="en-US" sz="33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117475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33775"/>
            <a:ext cx="2085975" cy="21907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GDP - II Workshop - 04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FC192-5F26-467A-A598-665E9A6606E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2093"/>
            <a:ext cx="1828804" cy="16885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56350"/>
            <a:ext cx="21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Niharika Nallappagari</a:t>
            </a:r>
          </a:p>
        </p:txBody>
      </p:sp>
    </p:spTree>
    <p:extLst>
      <p:ext uri="{BB962C8B-B14F-4D97-AF65-F5344CB8AC3E}">
        <p14:creationId xmlns:p14="http://schemas.microsoft.com/office/powerpoint/2010/main" val="5577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1649</Words>
  <Application>Microsoft Office PowerPoint</Application>
  <PresentationFormat>Widescreen</PresentationFormat>
  <Paragraphs>399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(Body)</vt:lpstr>
      <vt:lpstr>Calibri Light</vt:lpstr>
      <vt:lpstr>Calibri(Body)</vt:lpstr>
      <vt:lpstr>Times New Roman</vt:lpstr>
      <vt:lpstr>Office Theme</vt:lpstr>
      <vt:lpstr>Primary Contact Workshop-4</vt:lpstr>
      <vt:lpstr>Team members</vt:lpstr>
      <vt:lpstr>Overview</vt:lpstr>
      <vt:lpstr>Reliability </vt:lpstr>
      <vt:lpstr>Scalability</vt:lpstr>
      <vt:lpstr>Scalability (Contd…)</vt:lpstr>
      <vt:lpstr>Maintainability </vt:lpstr>
      <vt:lpstr>Maintainability (Contd..)</vt:lpstr>
      <vt:lpstr>What do we want…!!</vt:lpstr>
      <vt:lpstr>How to document </vt:lpstr>
      <vt:lpstr>How to document (Contd..) </vt:lpstr>
      <vt:lpstr>How to document(Contd..)</vt:lpstr>
      <vt:lpstr>How to document(Contd..) </vt:lpstr>
      <vt:lpstr>UML Diagram</vt:lpstr>
      <vt:lpstr>Project API Requirement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 Web services</vt:lpstr>
      <vt:lpstr>RESTful Resources &amp; naming conventions</vt:lpstr>
      <vt:lpstr>RESTful Resources and actions</vt:lpstr>
      <vt:lpstr>Authentication</vt:lpstr>
      <vt:lpstr>Authentication</vt:lpstr>
      <vt:lpstr>Handling Errors</vt:lpstr>
      <vt:lpstr>Miscellaneous</vt:lpstr>
      <vt:lpstr>How do you keep making process until things become available?</vt:lpstr>
      <vt:lpstr>(contd..)</vt:lpstr>
      <vt:lpstr>(contd..)</vt:lpstr>
      <vt:lpstr>What do your front-end consumers of the services need to know about good design and practices?</vt:lpstr>
      <vt:lpstr>(contd..)</vt:lpstr>
      <vt:lpstr>(contd..)</vt:lpstr>
      <vt:lpstr>How did we work together?</vt:lpstr>
      <vt:lpstr>How did we work together? Cont..</vt:lpstr>
      <vt:lpstr>How did we work together? Cont..</vt:lpstr>
      <vt:lpstr>PowerPoint Presentation</vt:lpstr>
      <vt:lpstr>Bad Design</vt:lpstr>
      <vt:lpstr>Login Problem</vt:lpstr>
      <vt:lpstr>Itinerary</vt:lpstr>
      <vt:lpstr>Services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Nallappagari,Niharika</dc:creator>
  <cp:lastModifiedBy>Nallamothu,Vamshinath</cp:lastModifiedBy>
  <cp:revision>93</cp:revision>
  <dcterms:created xsi:type="dcterms:W3CDTF">2016-10-05T15:12:11Z</dcterms:created>
  <dcterms:modified xsi:type="dcterms:W3CDTF">2016-10-07T13:44:12Z</dcterms:modified>
</cp:coreProperties>
</file>